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7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C22"/>
    <a:srgbClr val="363636"/>
    <a:srgbClr val="213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4B18F-8E56-4DDE-AB01-B4936200F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A408FB-1A76-4233-BD8A-05F9C2806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660FD-7E08-4D01-989D-5396199C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17C4D-285D-451D-8B30-A482F44A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42FD0-0603-4347-91B8-F607EBFE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224D8-A7A7-4DB2-91B8-F637612F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FC7BFC-0C35-4FEC-9023-5FB9EADA9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9ED67-3BD2-44F6-B432-7DBC5491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307F8-5BD0-4AF8-8291-CA2E7F64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F12547-8B45-4D11-A989-B4E9C1A2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35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BE7CBB-51AE-44CF-8C20-61FC9ED08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DCF4CB-90B2-4EE5-8E4C-531123029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AEDB2-2FE0-4C18-ABE4-2C71C6F0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A9297-9264-4426-897B-C8FCE53F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73AE7-E724-4093-9518-D2458221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14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CCFC1-A332-4E2A-8602-451ECB43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47A82-A0AB-46AD-B2D0-348E7E633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686601-8679-4F3A-A84F-16E6183E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B4DF8-C246-4AAF-9C81-8A98B721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4A0677-9B0C-4D17-B556-07D71B37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9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402EE-3B2D-4A9F-B7A5-F2F745FF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156471-B8C2-4007-933B-0919D9CFA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7224A-AD21-4ED4-BE6F-8A1E8377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B0EA2-4492-4C53-B9A1-6597AC054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49126-2AF9-4253-B047-A0429F72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66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677EA-FAD3-4940-B43B-AC7FF74B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E958EA-B780-48D0-AEDF-D38938752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4D8F93-949E-4F91-B891-04D321518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D1401C-73C4-4A33-AE87-774EECAA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92A1D6-649E-4BFE-93CB-C182E0EA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DCA850-0C46-48DE-BBA0-F807B8A2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6DFE9-1C8B-4D0E-8F3B-43FC1D3B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694B9-59DF-43A4-81CD-F064CD321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39AC40-BD1E-4C94-9132-AEB3ECF1C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C2446D-788A-4687-BFC2-96DCDE003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D5FC30-13D9-4755-8222-85F4C9496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99C64C-414F-4DD3-9AE5-3C1B8B9AA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A29AA-BF2E-4193-9D68-D8240EA40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70A05A-5B8F-4128-A559-2AAFB4404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91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A33F4-93F2-47FE-BC5D-84CF9F0A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937015-0FEA-45AB-94F3-B47F8DB0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DBD511-46D5-42C0-A2DB-72490F75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292074-7D82-44FE-A01A-35FAD2B2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68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0EF61-A4BC-4E0F-82BA-18E5ADCA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B71448-3597-4E94-A56A-648DD069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10E6E-84D3-40E4-BDC3-EE91F197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0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143B9-364D-478D-AED5-53F6BD8D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A05DB3-25E7-4B5A-A0E4-928327A5A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2D4C30-6F75-4958-A6BA-D48DB9531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FE524-A98A-42C8-B99B-43BFF912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FA0111-6E5B-4AFF-9071-11867D0F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BC4653-B596-4134-8B02-8A87B069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08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F8AAC-5A8C-481A-9107-A7AFBDBB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634F86-0068-4232-86A4-1C93E3D5B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7084BC-C9CA-460C-A6BF-DBD9AB9E1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AE90EA-CF91-4207-9D26-1592D54A6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ABAD06-CED4-4357-8DD6-DFD4E069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BBCE99-E111-4005-AA12-CF28426E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6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9279BE-F790-450B-8F26-ED3F538E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6A20F6-1321-4F83-BE88-AC4AE055A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1B1B15-352B-4428-BD16-6B29EF6C9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EDC53-9C65-475B-944C-7AEC3AA81811}" type="datetimeFigureOut">
              <a:rPr lang="ko-KR" altLang="en-US" smtClean="0"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6387B-6E67-433A-BD17-27166DAA9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42B0A8-3EB3-4F68-99B1-7E34F5323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40303-839C-4940-843A-B5B0AA5B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5824DAF-7765-4933-8687-5BA3099C3480}"/>
              </a:ext>
            </a:extLst>
          </p:cNvPr>
          <p:cNvSpPr/>
          <p:nvPr/>
        </p:nvSpPr>
        <p:spPr>
          <a:xfrm>
            <a:off x="0" y="-67378"/>
            <a:ext cx="12191999" cy="6925377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8F51D7-5988-4835-9F28-329D9E7C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225" y1="88369" x2="21231" y2="88369"/>
                        <a14:foregroundMark x1="28025" y1="88973" x2="30573" y2="883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447" y="510136"/>
            <a:ext cx="2705034" cy="38019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0E60EF-E7AE-4EBF-AE8F-6A1793561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398700" y="2040726"/>
            <a:ext cx="2968526" cy="4971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22406C-A3A0-4620-87DC-ADA722147341}"/>
              </a:ext>
            </a:extLst>
          </p:cNvPr>
          <p:cNvSpPr txBox="1"/>
          <p:nvPr/>
        </p:nvSpPr>
        <p:spPr>
          <a:xfrm>
            <a:off x="1270536" y="4312116"/>
            <a:ext cx="8229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Deploying </a:t>
            </a:r>
            <a:r>
              <a:rPr lang="en-US" altLang="ko-KR" sz="4400" dirty="0" err="1">
                <a:solidFill>
                  <a:schemeClr val="bg1"/>
                </a:solidFill>
              </a:rPr>
              <a:t>Dapps</a:t>
            </a:r>
            <a:r>
              <a:rPr lang="en-US" altLang="ko-KR" sz="4400" dirty="0">
                <a:solidFill>
                  <a:schemeClr val="bg1"/>
                </a:solidFill>
              </a:rPr>
              <a:t> with Truffle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1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F3B39A-722E-4BB2-848C-7FD120F93B20}"/>
              </a:ext>
            </a:extLst>
          </p:cNvPr>
          <p:cNvSpPr/>
          <p:nvPr/>
        </p:nvSpPr>
        <p:spPr>
          <a:xfrm>
            <a:off x="0" y="-123908"/>
            <a:ext cx="12191999" cy="6981908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6CA1C9-0760-42E6-ADEF-712E53E4F96E}"/>
              </a:ext>
            </a:extLst>
          </p:cNvPr>
          <p:cNvSpPr/>
          <p:nvPr/>
        </p:nvSpPr>
        <p:spPr>
          <a:xfrm>
            <a:off x="766811" y="2350421"/>
            <a:ext cx="42005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se-nanumgothic"/>
              </a:rPr>
              <a:t>Loom </a:t>
            </a:r>
            <a:r>
              <a:rPr lang="ko-KR" altLang="en-US" sz="2800" b="1" dirty="0">
                <a:solidFill>
                  <a:schemeClr val="bg1"/>
                </a:solidFill>
                <a:latin typeface="se-nanumgothic"/>
              </a:rPr>
              <a:t>테스트 넷 배포</a:t>
            </a:r>
            <a:endParaRPr lang="en-US" altLang="ko-KR" sz="2800" b="1" dirty="0">
              <a:solidFill>
                <a:schemeClr val="bg1"/>
              </a:solidFill>
              <a:latin typeface="se-nanumgothic"/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</a:rPr>
              <a:t>개인키 생성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</a:rPr>
              <a:t>truffle.js </a:t>
            </a:r>
            <a:r>
              <a:rPr lang="ko-KR" altLang="en-US" sz="2800" b="1" dirty="0">
                <a:solidFill>
                  <a:schemeClr val="bg1"/>
                </a:solidFill>
              </a:rPr>
              <a:t>업데이트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</a:rPr>
              <a:t>migration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ADEDBF-ACF2-4554-B7CB-DEA838F26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" t="31017" r="32342" b="40193"/>
          <a:stretch/>
        </p:blipFill>
        <p:spPr>
          <a:xfrm>
            <a:off x="4877703" y="1237005"/>
            <a:ext cx="6547486" cy="1706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AAE57A-3C37-4FA0-91BA-EBD9ACAD6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" t="18815" r="10250" b="73778"/>
          <a:stretch/>
        </p:blipFill>
        <p:spPr>
          <a:xfrm>
            <a:off x="4877703" y="3283780"/>
            <a:ext cx="6547485" cy="3200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8C6413-8EC0-4149-8D49-5E205C8C1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0" t="19088" r="11208" b="33654"/>
          <a:stretch/>
        </p:blipFill>
        <p:spPr>
          <a:xfrm>
            <a:off x="4877702" y="3563447"/>
            <a:ext cx="6547485" cy="2102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7F71D5-60D3-4225-97D0-F6ACE6F49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7" t="17403" r="23578" b="72570"/>
          <a:stretch/>
        </p:blipFill>
        <p:spPr>
          <a:xfrm>
            <a:off x="3066178" y="5992907"/>
            <a:ext cx="8826367" cy="687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7EB371-BA4D-4B07-AACD-BCAF76C74624}"/>
              </a:ext>
            </a:extLst>
          </p:cNvPr>
          <p:cNvSpPr txBox="1"/>
          <p:nvPr/>
        </p:nvSpPr>
        <p:spPr>
          <a:xfrm>
            <a:off x="625642" y="346608"/>
            <a:ext cx="8229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7. Loom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</a:rPr>
              <a:t>mainnet</a:t>
            </a:r>
            <a:r>
              <a:rPr lang="en-US" altLang="ko-KR" sz="4400" dirty="0">
                <a:solidFill>
                  <a:schemeClr val="bg1"/>
                </a:solidFill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</a:rPr>
              <a:t>basechain</a:t>
            </a:r>
            <a:r>
              <a:rPr lang="en-US" altLang="ko-KR" sz="4400" dirty="0">
                <a:solidFill>
                  <a:schemeClr val="bg1"/>
                </a:solidFill>
              </a:rPr>
              <a:t>)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6C56AE-7CFE-4628-ACA2-65733EE476B6}"/>
              </a:ext>
            </a:extLst>
          </p:cNvPr>
          <p:cNvSpPr/>
          <p:nvPr/>
        </p:nvSpPr>
        <p:spPr>
          <a:xfrm>
            <a:off x="4792310" y="1237005"/>
            <a:ext cx="6882063" cy="1706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11EBD9-B657-4B1F-8EEA-A930E0ED3473}"/>
              </a:ext>
            </a:extLst>
          </p:cNvPr>
          <p:cNvSpPr/>
          <p:nvPr/>
        </p:nvSpPr>
        <p:spPr>
          <a:xfrm>
            <a:off x="4792310" y="3231775"/>
            <a:ext cx="6632877" cy="2472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F3D90A-15E6-4DDD-981E-BD36979F6004}"/>
              </a:ext>
            </a:extLst>
          </p:cNvPr>
          <p:cNvSpPr/>
          <p:nvPr/>
        </p:nvSpPr>
        <p:spPr>
          <a:xfrm>
            <a:off x="3261893" y="6071979"/>
            <a:ext cx="8508735" cy="517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516616C-FD5F-4BFD-B701-31A007D34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66301" y="-306185"/>
            <a:ext cx="1239071" cy="2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54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A681FE7-96AC-4923-9EC1-E6BA4A4AD2D3}"/>
              </a:ext>
            </a:extLst>
          </p:cNvPr>
          <p:cNvSpPr/>
          <p:nvPr/>
        </p:nvSpPr>
        <p:spPr>
          <a:xfrm>
            <a:off x="0" y="-123908"/>
            <a:ext cx="12191999" cy="7054097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B44CE0-691B-469A-89D3-7B4140858FA4}"/>
              </a:ext>
            </a:extLst>
          </p:cNvPr>
          <p:cNvSpPr/>
          <p:nvPr/>
        </p:nvSpPr>
        <p:spPr>
          <a:xfrm>
            <a:off x="625642" y="208983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2000" b="1" dirty="0">
                <a:solidFill>
                  <a:schemeClr val="bg1"/>
                </a:solidFill>
                <a:latin typeface="inherit"/>
              </a:rPr>
              <a:t>Loom </a:t>
            </a:r>
            <a:r>
              <a:rPr lang="ko-KR" altLang="en-US" sz="2000" b="1" dirty="0" err="1">
                <a:solidFill>
                  <a:schemeClr val="bg1"/>
                </a:solidFill>
                <a:latin typeface="inherit"/>
              </a:rPr>
              <a:t>메인넷</a:t>
            </a:r>
            <a:r>
              <a:rPr lang="en-US" altLang="ko-KR" sz="2000" b="1" dirty="0">
                <a:solidFill>
                  <a:schemeClr val="bg1"/>
                </a:solidFill>
                <a:latin typeface="inherit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inherit"/>
              </a:rPr>
              <a:t>Basechain</a:t>
            </a:r>
            <a:r>
              <a:rPr lang="en-US" altLang="ko-KR" sz="2000" b="1" dirty="0">
                <a:solidFill>
                  <a:schemeClr val="bg1"/>
                </a:solidFill>
                <a:latin typeface="inherit"/>
              </a:rPr>
              <a:t>) </a:t>
            </a:r>
            <a:r>
              <a:rPr lang="ko-KR" altLang="en-US" sz="2000" b="1" dirty="0">
                <a:solidFill>
                  <a:schemeClr val="bg1"/>
                </a:solidFill>
                <a:latin typeface="inherit"/>
              </a:rPr>
              <a:t>배포</a:t>
            </a:r>
            <a:endParaRPr lang="en-US" altLang="ko-KR" sz="2000" b="1" dirty="0">
              <a:solidFill>
                <a:schemeClr val="bg1"/>
              </a:solidFill>
              <a:latin typeface="inherit"/>
            </a:endParaRPr>
          </a:p>
          <a:p>
            <a:pPr fontAlgn="base"/>
            <a:endParaRPr lang="en-US" altLang="ko-KR" sz="2000" b="1" dirty="0">
              <a:solidFill>
                <a:schemeClr val="bg1"/>
              </a:solidFill>
              <a:latin typeface="inherit"/>
            </a:endParaRPr>
          </a:p>
          <a:p>
            <a:pPr fontAlgn="base"/>
            <a:r>
              <a:rPr lang="en-US" altLang="ko-KR" sz="2000" b="1" dirty="0">
                <a:solidFill>
                  <a:srgbClr val="FFFF00"/>
                </a:solidFill>
              </a:rPr>
              <a:t>1. </a:t>
            </a:r>
            <a:r>
              <a:rPr lang="ko-KR" altLang="en-US" sz="2000" b="1" dirty="0">
                <a:solidFill>
                  <a:srgbClr val="FFFF00"/>
                </a:solidFill>
              </a:rPr>
              <a:t>새로운 개인키 생성</a:t>
            </a:r>
            <a:endParaRPr lang="en-US" altLang="ko-KR" sz="2000" b="1" dirty="0">
              <a:solidFill>
                <a:srgbClr val="FFFF00"/>
              </a:solidFill>
              <a:latin typeface="se-nanumgothic"/>
            </a:endParaRPr>
          </a:p>
          <a:p>
            <a:pPr fontAlgn="base"/>
            <a:r>
              <a:rPr lang="en-US" altLang="ko-KR" sz="2000" b="1" dirty="0">
                <a:solidFill>
                  <a:srgbClr val="FFFF00"/>
                </a:solidFill>
              </a:rPr>
              <a:t>2. </a:t>
            </a:r>
            <a:r>
              <a:rPr lang="ko-KR" altLang="en-US" sz="2000" b="1" dirty="0">
                <a:solidFill>
                  <a:srgbClr val="FFFF00"/>
                </a:solidFill>
              </a:rPr>
              <a:t>개인키를 </a:t>
            </a:r>
            <a:r>
              <a:rPr lang="en-US" altLang="ko-KR" sz="2000" b="1" dirty="0">
                <a:solidFill>
                  <a:srgbClr val="FFFF00"/>
                </a:solidFill>
              </a:rPr>
              <a:t>Truffle</a:t>
            </a:r>
            <a:r>
              <a:rPr lang="ko-KR" altLang="en-US" sz="2000" b="1" dirty="0">
                <a:solidFill>
                  <a:srgbClr val="FFFF00"/>
                </a:solidFill>
              </a:rPr>
              <a:t>에 안정하게 제공하기</a:t>
            </a:r>
            <a:endParaRPr lang="en-US" altLang="ko-KR" sz="2000" b="1" dirty="0">
              <a:solidFill>
                <a:srgbClr val="FFFF00"/>
              </a:solidFill>
            </a:endParaRPr>
          </a:p>
          <a:p>
            <a:pPr fontAlgn="base"/>
            <a:r>
              <a:rPr lang="en-US" altLang="ko-KR" sz="2000" b="1" dirty="0">
                <a:solidFill>
                  <a:schemeClr val="bg1"/>
                </a:solidFill>
              </a:rPr>
              <a:t>3. truffle.js </a:t>
            </a:r>
            <a:r>
              <a:rPr lang="ko-KR" altLang="en-US" sz="2000" b="1" dirty="0">
                <a:solidFill>
                  <a:schemeClr val="bg1"/>
                </a:solidFill>
              </a:rPr>
              <a:t>설정 파일에 네트워크 추가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fontAlgn="base"/>
            <a:r>
              <a:rPr lang="en-US" altLang="ko-KR" sz="2000" b="1" dirty="0">
                <a:solidFill>
                  <a:schemeClr val="bg1"/>
                </a:solidFill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</a:rPr>
              <a:t>배포키를 허용 목록에 추가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fontAlgn="base"/>
            <a:r>
              <a:rPr lang="en-US" altLang="ko-KR" sz="2000" b="1" dirty="0">
                <a:solidFill>
                  <a:schemeClr val="bg1"/>
                </a:solidFill>
              </a:rPr>
              <a:t>5. Smart Contract </a:t>
            </a:r>
            <a:r>
              <a:rPr lang="en-US" altLang="ko-KR" sz="2000" b="1" dirty="0" err="1">
                <a:solidFill>
                  <a:schemeClr val="bg1"/>
                </a:solidFill>
              </a:rPr>
              <a:t>Basechain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배포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fontAlgn="base"/>
            <a:endParaRPr lang="ko-KR" altLang="en-US" sz="2000" dirty="0">
              <a:solidFill>
                <a:schemeClr val="bg1"/>
              </a:solidFill>
            </a:endParaRPr>
          </a:p>
          <a:p>
            <a:pPr fontAlgn="base"/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0B6F93-F112-47B8-B97C-83C91F7CE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5" t="35509" r="35422" b="48912"/>
          <a:stretch/>
        </p:blipFill>
        <p:spPr>
          <a:xfrm>
            <a:off x="5721046" y="1586565"/>
            <a:ext cx="6268390" cy="930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D97640-1844-4D13-B3AC-3CB21AF5C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029" y="2647522"/>
            <a:ext cx="6700424" cy="760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2E366E-3195-4DBB-91E1-C8A92FED70C2}"/>
              </a:ext>
            </a:extLst>
          </p:cNvPr>
          <p:cNvSpPr txBox="1"/>
          <p:nvPr/>
        </p:nvSpPr>
        <p:spPr>
          <a:xfrm>
            <a:off x="625642" y="346608"/>
            <a:ext cx="8229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7. Loom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</a:rPr>
              <a:t>mainnet</a:t>
            </a:r>
            <a:r>
              <a:rPr lang="en-US" altLang="ko-KR" sz="4400" dirty="0">
                <a:solidFill>
                  <a:schemeClr val="bg1"/>
                </a:solidFill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</a:rPr>
              <a:t>basechain</a:t>
            </a:r>
            <a:r>
              <a:rPr lang="en-US" altLang="ko-KR" sz="4400" dirty="0">
                <a:solidFill>
                  <a:schemeClr val="bg1"/>
                </a:solidFill>
              </a:rPr>
              <a:t>)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FCE585-B410-4269-AE7E-AC562E5626CA}"/>
              </a:ext>
            </a:extLst>
          </p:cNvPr>
          <p:cNvSpPr/>
          <p:nvPr/>
        </p:nvSpPr>
        <p:spPr>
          <a:xfrm>
            <a:off x="5630997" y="1455810"/>
            <a:ext cx="6358439" cy="1066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8F1E2F-B683-4C04-869F-66F137D0714B}"/>
              </a:ext>
            </a:extLst>
          </p:cNvPr>
          <p:cNvSpPr/>
          <p:nvPr/>
        </p:nvSpPr>
        <p:spPr>
          <a:xfrm>
            <a:off x="5630997" y="2658854"/>
            <a:ext cx="6358439" cy="1066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ECECCE-FFE6-4680-8788-C23FC71D0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502" y="4069210"/>
            <a:ext cx="5529690" cy="20245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E1F50-C2F8-4EC9-8533-162BBD9AD3EB}"/>
              </a:ext>
            </a:extLst>
          </p:cNvPr>
          <p:cNvSpPr/>
          <p:nvPr/>
        </p:nvSpPr>
        <p:spPr>
          <a:xfrm>
            <a:off x="5630997" y="3921553"/>
            <a:ext cx="5710195" cy="2388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272D38-9520-4FB6-B540-2D2265C2B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66301" y="-306185"/>
            <a:ext cx="1239071" cy="2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6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A681FE7-96AC-4923-9EC1-E6BA4A4AD2D3}"/>
              </a:ext>
            </a:extLst>
          </p:cNvPr>
          <p:cNvSpPr/>
          <p:nvPr/>
        </p:nvSpPr>
        <p:spPr>
          <a:xfrm>
            <a:off x="0" y="-123908"/>
            <a:ext cx="12191999" cy="6981908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1352B2-7B73-4569-9579-F7D738DCB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4" t="29614" r="39368" b="26175"/>
          <a:stretch/>
        </p:blipFill>
        <p:spPr>
          <a:xfrm>
            <a:off x="6216576" y="2113991"/>
            <a:ext cx="5277330" cy="2388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2E366E-3195-4DBB-91E1-C8A92FED70C2}"/>
              </a:ext>
            </a:extLst>
          </p:cNvPr>
          <p:cNvSpPr txBox="1"/>
          <p:nvPr/>
        </p:nvSpPr>
        <p:spPr>
          <a:xfrm>
            <a:off x="625642" y="346608"/>
            <a:ext cx="8229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7. Loom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</a:rPr>
              <a:t>mainnet</a:t>
            </a:r>
            <a:r>
              <a:rPr lang="en-US" altLang="ko-KR" sz="4400" dirty="0">
                <a:solidFill>
                  <a:schemeClr val="bg1"/>
                </a:solidFill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</a:rPr>
              <a:t>basechain</a:t>
            </a:r>
            <a:r>
              <a:rPr lang="en-US" altLang="ko-KR" sz="4400" dirty="0">
                <a:solidFill>
                  <a:schemeClr val="bg1"/>
                </a:solidFill>
              </a:rPr>
              <a:t>)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453419-EA02-4B84-9E9D-E84C5D53F5CD}"/>
              </a:ext>
            </a:extLst>
          </p:cNvPr>
          <p:cNvSpPr/>
          <p:nvPr/>
        </p:nvSpPr>
        <p:spPr>
          <a:xfrm>
            <a:off x="494960" y="231639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2000" b="1" dirty="0">
                <a:solidFill>
                  <a:schemeClr val="bg1"/>
                </a:solidFill>
                <a:latin typeface="inherit"/>
              </a:rPr>
              <a:t>Loom </a:t>
            </a:r>
            <a:r>
              <a:rPr lang="ko-KR" altLang="en-US" sz="2000" b="1" dirty="0" err="1">
                <a:solidFill>
                  <a:schemeClr val="bg1"/>
                </a:solidFill>
                <a:latin typeface="inherit"/>
              </a:rPr>
              <a:t>메인넷</a:t>
            </a:r>
            <a:r>
              <a:rPr lang="en-US" altLang="ko-KR" sz="2000" b="1" dirty="0">
                <a:solidFill>
                  <a:schemeClr val="bg1"/>
                </a:solidFill>
                <a:latin typeface="inherit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inherit"/>
              </a:rPr>
              <a:t>Basechain</a:t>
            </a:r>
            <a:r>
              <a:rPr lang="en-US" altLang="ko-KR" sz="2000" b="1" dirty="0">
                <a:solidFill>
                  <a:schemeClr val="bg1"/>
                </a:solidFill>
                <a:latin typeface="inherit"/>
              </a:rPr>
              <a:t>) </a:t>
            </a:r>
            <a:r>
              <a:rPr lang="ko-KR" altLang="en-US" sz="2000" b="1" dirty="0">
                <a:solidFill>
                  <a:schemeClr val="bg1"/>
                </a:solidFill>
                <a:latin typeface="inherit"/>
              </a:rPr>
              <a:t>배포</a:t>
            </a:r>
            <a:endParaRPr lang="en-US" altLang="ko-KR" sz="2000" b="1" dirty="0">
              <a:solidFill>
                <a:schemeClr val="bg1"/>
              </a:solidFill>
              <a:latin typeface="inherit"/>
            </a:endParaRPr>
          </a:p>
          <a:p>
            <a:pPr fontAlgn="base"/>
            <a:endParaRPr lang="en-US" altLang="ko-KR" sz="2000" b="1" dirty="0">
              <a:solidFill>
                <a:schemeClr val="bg1"/>
              </a:solidFill>
              <a:latin typeface="inherit"/>
            </a:endParaRPr>
          </a:p>
          <a:p>
            <a:pPr fontAlgn="base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새로운 개인키 생성</a:t>
            </a:r>
            <a:endParaRPr lang="en-US" altLang="ko-KR" sz="2000" b="1" dirty="0">
              <a:solidFill>
                <a:schemeClr val="bg1"/>
              </a:solidFill>
              <a:latin typeface="se-nanumgothic"/>
            </a:endParaRPr>
          </a:p>
          <a:p>
            <a:pPr fontAlgn="base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개인키를 </a:t>
            </a:r>
            <a:r>
              <a:rPr lang="en-US" altLang="ko-KR" sz="2000" b="1" dirty="0">
                <a:solidFill>
                  <a:schemeClr val="bg1"/>
                </a:solidFill>
              </a:rPr>
              <a:t>Truffle</a:t>
            </a:r>
            <a:r>
              <a:rPr lang="ko-KR" altLang="en-US" sz="2000" b="1" dirty="0">
                <a:solidFill>
                  <a:schemeClr val="bg1"/>
                </a:solidFill>
              </a:rPr>
              <a:t>에 안정하게 제공하기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FFFF00"/>
                </a:solidFill>
              </a:rPr>
              <a:t>3. truffle.js </a:t>
            </a:r>
            <a:r>
              <a:rPr lang="ko-KR" altLang="en-US" sz="2000" b="1" dirty="0">
                <a:solidFill>
                  <a:srgbClr val="FFFF00"/>
                </a:solidFill>
              </a:rPr>
              <a:t>설정 파일에 네트워크 추가</a:t>
            </a:r>
            <a:endParaRPr lang="en-US" altLang="ko-KR" sz="2000" b="1" dirty="0">
              <a:solidFill>
                <a:srgbClr val="FFFF00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FFFF00"/>
                </a:solidFill>
              </a:rPr>
              <a:t>4. </a:t>
            </a:r>
            <a:r>
              <a:rPr lang="ko-KR" altLang="en-US" sz="2000" b="1" dirty="0">
                <a:solidFill>
                  <a:srgbClr val="FFFF00"/>
                </a:solidFill>
              </a:rPr>
              <a:t>배포키를 허용 목록에 추가 </a:t>
            </a:r>
            <a:r>
              <a:rPr lang="en-US" altLang="ko-KR" sz="2000" b="1" dirty="0">
                <a:solidFill>
                  <a:srgbClr val="FFFF00"/>
                </a:solidFill>
              </a:rPr>
              <a:t>: </a:t>
            </a:r>
            <a:r>
              <a:rPr lang="ko-KR" altLang="en-US" dirty="0" err="1">
                <a:solidFill>
                  <a:srgbClr val="FFFF00"/>
                </a:solidFill>
              </a:rPr>
              <a:t>메인넷</a:t>
            </a:r>
            <a:r>
              <a:rPr lang="ko-KR" altLang="en-US" dirty="0">
                <a:solidFill>
                  <a:srgbClr val="FFFF00"/>
                </a:solidFill>
              </a:rPr>
              <a:t> 배포 </a:t>
            </a:r>
            <a:endParaRPr lang="en-US" altLang="ko-KR" dirty="0">
              <a:solidFill>
                <a:srgbClr val="FFFF00"/>
              </a:solidFill>
            </a:endParaRPr>
          </a:p>
          <a:p>
            <a:pPr fontAlgn="base"/>
            <a:r>
              <a:rPr lang="ko-KR" altLang="en-US" dirty="0">
                <a:solidFill>
                  <a:srgbClr val="FFFF00"/>
                </a:solidFill>
              </a:rPr>
              <a:t>안내서의 지침에 따라 키를 허용 목록에 추가</a:t>
            </a:r>
          </a:p>
          <a:p>
            <a:r>
              <a:rPr lang="en-US" altLang="ko-KR" sz="2000" b="1" dirty="0">
                <a:solidFill>
                  <a:srgbClr val="FFFF00"/>
                </a:solidFill>
              </a:rPr>
              <a:t>5. Smart Contract </a:t>
            </a:r>
            <a:r>
              <a:rPr lang="en-US" altLang="ko-KR" sz="2000" b="1" dirty="0" err="1">
                <a:solidFill>
                  <a:srgbClr val="FFFF00"/>
                </a:solidFill>
              </a:rPr>
              <a:t>Basechain</a:t>
            </a:r>
            <a:r>
              <a:rPr lang="en-US" altLang="ko-KR" sz="2000" b="1" dirty="0">
                <a:solidFill>
                  <a:srgbClr val="FFFF00"/>
                </a:solidFill>
              </a:rPr>
              <a:t> </a:t>
            </a:r>
            <a:r>
              <a:rPr lang="ko-KR" altLang="en-US" sz="2000" b="1" dirty="0">
                <a:solidFill>
                  <a:srgbClr val="FFFF00"/>
                </a:solidFill>
              </a:rPr>
              <a:t>배포</a:t>
            </a:r>
            <a:endParaRPr lang="en-US" altLang="ko-KR" sz="2000" dirty="0">
              <a:solidFill>
                <a:srgbClr val="FFFF00"/>
              </a:solidFill>
            </a:endParaRPr>
          </a:p>
          <a:p>
            <a:pPr fontAlgn="base"/>
            <a:endParaRPr lang="ko-KR" altLang="en-US" sz="2000" dirty="0">
              <a:solidFill>
                <a:schemeClr val="bg1"/>
              </a:solidFill>
            </a:endParaRPr>
          </a:p>
          <a:p>
            <a:pPr fontAlgn="base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5B59CC-B0AE-4CD5-915F-BB0689531889}"/>
              </a:ext>
            </a:extLst>
          </p:cNvPr>
          <p:cNvSpPr/>
          <p:nvPr/>
        </p:nvSpPr>
        <p:spPr>
          <a:xfrm>
            <a:off x="6137678" y="2097361"/>
            <a:ext cx="5487432" cy="2388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EC622F-B9E8-4840-ADB5-C08C45BD1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9" t="33727" r="12252" b="57571"/>
          <a:stretch/>
        </p:blipFill>
        <p:spPr>
          <a:xfrm>
            <a:off x="6137678" y="5014210"/>
            <a:ext cx="5120018" cy="3928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1ADF8F-6E93-4390-A76C-03D039A99D94}"/>
              </a:ext>
            </a:extLst>
          </p:cNvPr>
          <p:cNvSpPr/>
          <p:nvPr/>
        </p:nvSpPr>
        <p:spPr>
          <a:xfrm>
            <a:off x="6137678" y="4941854"/>
            <a:ext cx="5120018" cy="392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D97DD7-AD0A-4E49-AC8B-BFC80A715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66301" y="-306185"/>
            <a:ext cx="1239071" cy="2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9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95EC4-20BA-49E5-94CF-18B681F5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2508C-183F-4400-9BA5-A64A380B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E8CA78-6C09-4C0E-934F-5C2257A8641A}"/>
              </a:ext>
            </a:extLst>
          </p:cNvPr>
          <p:cNvSpPr/>
          <p:nvPr/>
        </p:nvSpPr>
        <p:spPr>
          <a:xfrm>
            <a:off x="0" y="-123908"/>
            <a:ext cx="12191999" cy="7236977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CC6B1-8866-4E27-BAF1-4B64C3A00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225" y1="88369" x2="21231" y2="88369"/>
                        <a14:foregroundMark x1="28025" y1="88973" x2="30573" y2="883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201" y="325268"/>
            <a:ext cx="2705034" cy="38019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18DDAA-18AD-45E2-AE26-F56016071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23473" y="1810786"/>
            <a:ext cx="2968526" cy="4971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17116-839F-40CF-A8E5-FF22F939A718}"/>
              </a:ext>
            </a:extLst>
          </p:cNvPr>
          <p:cNvSpPr txBox="1"/>
          <p:nvPr/>
        </p:nvSpPr>
        <p:spPr>
          <a:xfrm>
            <a:off x="2647466" y="3025217"/>
            <a:ext cx="8229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Thank you for listening!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77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939F3C-80F2-4809-8040-0F653D1A8923}"/>
              </a:ext>
            </a:extLst>
          </p:cNvPr>
          <p:cNvSpPr/>
          <p:nvPr/>
        </p:nvSpPr>
        <p:spPr>
          <a:xfrm>
            <a:off x="0" y="-67378"/>
            <a:ext cx="12191999" cy="6925377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8580A5-D5BA-4CF7-BE91-AE719E1BCC47}"/>
              </a:ext>
            </a:extLst>
          </p:cNvPr>
          <p:cNvSpPr/>
          <p:nvPr/>
        </p:nvSpPr>
        <p:spPr>
          <a:xfrm>
            <a:off x="906303" y="1905506"/>
            <a:ext cx="67265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Truffle</a:t>
            </a:r>
            <a:r>
              <a:rPr lang="ko-KR" altLang="en-US" sz="3200" b="1" dirty="0">
                <a:solidFill>
                  <a:schemeClr val="bg1"/>
                </a:solidFill>
              </a:rPr>
              <a:t>이란</a:t>
            </a:r>
            <a:r>
              <a:rPr lang="en-US" altLang="ko-KR" sz="3200" b="1" dirty="0">
                <a:solidFill>
                  <a:schemeClr val="bg1"/>
                </a:solidFill>
              </a:rPr>
              <a:t>? 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&gt;</a:t>
            </a:r>
            <a:r>
              <a:rPr lang="ko-KR" altLang="en-US" sz="2400" b="1" dirty="0">
                <a:solidFill>
                  <a:schemeClr val="bg1"/>
                </a:solidFill>
              </a:rPr>
              <a:t>블록체인 개발 프레임 워크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Truffle</a:t>
            </a:r>
            <a:r>
              <a:rPr lang="ko-KR" altLang="en-US" sz="2800" b="1" dirty="0">
                <a:solidFill>
                  <a:schemeClr val="bg1"/>
                </a:solidFill>
              </a:rPr>
              <a:t>의 장점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</a:rPr>
              <a:t>-Smart Contract </a:t>
            </a:r>
            <a:r>
              <a:rPr lang="ko-KR" altLang="en-US" sz="2000" dirty="0">
                <a:solidFill>
                  <a:schemeClr val="bg1"/>
                </a:solidFill>
              </a:rPr>
              <a:t>컴파일</a:t>
            </a: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자동 </a:t>
            </a:r>
            <a:r>
              <a:rPr lang="en-US" altLang="ko-KR" sz="2000" dirty="0">
                <a:solidFill>
                  <a:schemeClr val="bg1"/>
                </a:solidFill>
              </a:rPr>
              <a:t>ABI </a:t>
            </a:r>
            <a:r>
              <a:rPr lang="ko-KR" altLang="en-US" sz="2000" dirty="0">
                <a:solidFill>
                  <a:schemeClr val="bg1"/>
                </a:solidFill>
              </a:rPr>
              <a:t>생성</a:t>
            </a: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내장된 </a:t>
            </a:r>
            <a:r>
              <a:rPr lang="en-US" altLang="ko-KR" sz="2000" dirty="0">
                <a:solidFill>
                  <a:schemeClr val="bg1"/>
                </a:solidFill>
              </a:rPr>
              <a:t>Smart Contract </a:t>
            </a:r>
            <a:r>
              <a:rPr lang="ko-KR" altLang="en-US" sz="2000" dirty="0">
                <a:solidFill>
                  <a:schemeClr val="bg1"/>
                </a:solidFill>
              </a:rPr>
              <a:t>테스트</a:t>
            </a:r>
            <a:r>
              <a:rPr lang="en-US" altLang="ko-KR" sz="2000" dirty="0">
                <a:solidFill>
                  <a:schemeClr val="bg1"/>
                </a:solidFill>
              </a:rPr>
              <a:t>(Mocha </a:t>
            </a:r>
            <a:r>
              <a:rPr lang="ko-KR" altLang="en-US" sz="2000" dirty="0">
                <a:solidFill>
                  <a:schemeClr val="bg1"/>
                </a:solidFill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</a:rPr>
              <a:t>Chai </a:t>
            </a:r>
            <a:r>
              <a:rPr lang="ko-KR" altLang="en-US" sz="2000" dirty="0">
                <a:solidFill>
                  <a:schemeClr val="bg1"/>
                </a:solidFill>
              </a:rPr>
              <a:t>도 지원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다양한 네트워크 지원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</a:rPr>
              <a:t>Rinkeby</a:t>
            </a:r>
            <a:r>
              <a:rPr lang="en-US" altLang="ko-KR" sz="2000" dirty="0">
                <a:solidFill>
                  <a:schemeClr val="bg1"/>
                </a:solidFill>
              </a:rPr>
              <a:t>, Ethereum, Loom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9421CF-11D2-4F5F-9A42-0C404BAE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03" y="5496651"/>
            <a:ext cx="6265129" cy="817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D9BB6-F151-48E3-ABD9-05E59EA0D571}"/>
              </a:ext>
            </a:extLst>
          </p:cNvPr>
          <p:cNvSpPr txBox="1"/>
          <p:nvPr/>
        </p:nvSpPr>
        <p:spPr>
          <a:xfrm>
            <a:off x="625642" y="346608"/>
            <a:ext cx="8229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1. Truffle </a:t>
            </a:r>
            <a:r>
              <a:rPr lang="ko-KR" altLang="en-US" sz="4400" dirty="0">
                <a:solidFill>
                  <a:schemeClr val="bg1"/>
                </a:solidFill>
              </a:rPr>
              <a:t>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5C528E-1A2F-4AFC-A205-1AF038C2439A}"/>
              </a:ext>
            </a:extLst>
          </p:cNvPr>
          <p:cNvSpPr/>
          <p:nvPr/>
        </p:nvSpPr>
        <p:spPr>
          <a:xfrm>
            <a:off x="882239" y="5496651"/>
            <a:ext cx="6265129" cy="634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AEC711-A0CA-4CF1-B02E-02B490F49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66301" y="-306185"/>
            <a:ext cx="1239071" cy="2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F1CF388-5CEE-49A4-BBAB-92FFCDA020D3}"/>
              </a:ext>
            </a:extLst>
          </p:cNvPr>
          <p:cNvSpPr/>
          <p:nvPr/>
        </p:nvSpPr>
        <p:spPr>
          <a:xfrm>
            <a:off x="0" y="-67378"/>
            <a:ext cx="12191999" cy="6925377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CD2D3-BCCC-4FB8-AD66-B13B35757FAE}"/>
              </a:ext>
            </a:extLst>
          </p:cNvPr>
          <p:cNvSpPr txBox="1"/>
          <p:nvPr/>
        </p:nvSpPr>
        <p:spPr>
          <a:xfrm>
            <a:off x="5291155" y="237123"/>
            <a:ext cx="6744102" cy="787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Truffle </a:t>
            </a:r>
            <a:r>
              <a:rPr lang="en-US" altLang="ko-KR" sz="2000" b="1" dirty="0" err="1">
                <a:solidFill>
                  <a:schemeClr val="bg1"/>
                </a:solidFill>
              </a:rPr>
              <a:t>init</a:t>
            </a:r>
            <a:r>
              <a:rPr lang="en-US" altLang="ko-KR" sz="2000" b="1" dirty="0">
                <a:solidFill>
                  <a:schemeClr val="bg1"/>
                </a:solidFill>
              </a:rPr>
              <a:t> : Truffle </a:t>
            </a:r>
            <a:r>
              <a:rPr lang="ko-KR" altLang="en-US" sz="2000" b="1" dirty="0">
                <a:solidFill>
                  <a:schemeClr val="bg1"/>
                </a:solidFill>
              </a:rPr>
              <a:t>프로젝트 초기화</a:t>
            </a:r>
            <a:endParaRPr lang="ko-KR" altLang="en-US" sz="20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  <a:highlight>
                  <a:srgbClr val="808080"/>
                </a:highlight>
              </a:rPr>
              <a:t>Contracts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-truffle</a:t>
            </a:r>
            <a:r>
              <a:rPr lang="ko-KR" altLang="en-US" dirty="0">
                <a:solidFill>
                  <a:schemeClr val="bg1"/>
                </a:solidFill>
              </a:rPr>
              <a:t>이  </a:t>
            </a:r>
            <a:r>
              <a:rPr lang="en-US" altLang="ko-KR" dirty="0">
                <a:solidFill>
                  <a:schemeClr val="bg1"/>
                </a:solidFill>
              </a:rPr>
              <a:t>smart contract</a:t>
            </a:r>
            <a:r>
              <a:rPr lang="ko-KR" altLang="en-US" dirty="0">
                <a:solidFill>
                  <a:schemeClr val="bg1"/>
                </a:solidFill>
              </a:rPr>
              <a:t>를 찾을 수 있는 곳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하위 폴더 만들 수 있음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-"truffle </a:t>
            </a:r>
            <a:r>
              <a:rPr lang="en-US" altLang="ko-KR" dirty="0" err="1">
                <a:solidFill>
                  <a:schemeClr val="bg1"/>
                </a:solidFill>
              </a:rPr>
              <a:t>init</a:t>
            </a:r>
            <a:r>
              <a:rPr lang="en-US" altLang="ko-KR" dirty="0">
                <a:solidFill>
                  <a:schemeClr val="bg1"/>
                </a:solidFill>
              </a:rPr>
              <a:t>"</a:t>
            </a:r>
            <a:r>
              <a:rPr lang="ko-KR" altLang="en-US" dirty="0">
                <a:solidFill>
                  <a:schemeClr val="bg1"/>
                </a:solidFill>
              </a:rPr>
              <a:t>을 호출하면 </a:t>
            </a:r>
            <a:r>
              <a:rPr lang="en-US" altLang="ko-KR" dirty="0">
                <a:solidFill>
                  <a:schemeClr val="bg1"/>
                </a:solidFill>
              </a:rPr>
              <a:t>"</a:t>
            </a:r>
            <a:r>
              <a:rPr lang="en-US" altLang="ko-KR" dirty="0" err="1">
                <a:solidFill>
                  <a:schemeClr val="bg1"/>
                </a:solidFill>
              </a:rPr>
              <a:t>Migrations.sol</a:t>
            </a:r>
            <a:r>
              <a:rPr lang="en-US" altLang="ko-KR" dirty="0">
                <a:solidFill>
                  <a:schemeClr val="bg1"/>
                </a:solidFill>
              </a:rPr>
              <a:t>"</a:t>
            </a:r>
            <a:r>
              <a:rPr lang="ko-KR" altLang="en-US" dirty="0">
                <a:solidFill>
                  <a:schemeClr val="bg1"/>
                </a:solidFill>
              </a:rPr>
              <a:t>라는 </a:t>
            </a:r>
            <a:r>
              <a:rPr lang="en-US" altLang="ko-KR" dirty="0">
                <a:solidFill>
                  <a:schemeClr val="bg1"/>
                </a:solidFill>
              </a:rPr>
              <a:t>contract</a:t>
            </a:r>
            <a:r>
              <a:rPr lang="ko-KR" altLang="en-US" dirty="0">
                <a:solidFill>
                  <a:schemeClr val="bg1"/>
                </a:solidFill>
              </a:rPr>
              <a:t>가 자동으로 생성됨</a:t>
            </a:r>
          </a:p>
          <a:p>
            <a:endParaRPr lang="en-US" altLang="ko-KR" dirty="0">
              <a:solidFill>
                <a:schemeClr val="bg1"/>
              </a:solidFill>
              <a:highlight>
                <a:srgbClr val="C0C0C0"/>
              </a:highlight>
            </a:endParaRPr>
          </a:p>
          <a:p>
            <a:r>
              <a:rPr lang="en-US" altLang="ko-KR" b="1" dirty="0">
                <a:solidFill>
                  <a:schemeClr val="bg1"/>
                </a:solidFill>
                <a:highlight>
                  <a:srgbClr val="808080"/>
                </a:highlight>
              </a:rPr>
              <a:t>Migrations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-Smart Contract</a:t>
            </a:r>
            <a:r>
              <a:rPr lang="ko-KR" altLang="en-US" dirty="0">
                <a:solidFill>
                  <a:schemeClr val="bg1"/>
                </a:solidFill>
              </a:rPr>
              <a:t>를 배포하는 방법을 </a:t>
            </a:r>
            <a:r>
              <a:rPr lang="en-US" altLang="ko-KR" dirty="0">
                <a:solidFill>
                  <a:schemeClr val="bg1"/>
                </a:solidFill>
              </a:rPr>
              <a:t>Truffle</a:t>
            </a:r>
            <a:r>
              <a:rPr lang="ko-KR" altLang="en-US" dirty="0">
                <a:solidFill>
                  <a:schemeClr val="bg1"/>
                </a:solidFill>
              </a:rPr>
              <a:t>에 알려주는 </a:t>
            </a:r>
            <a:r>
              <a:rPr lang="en-US" altLang="ko-KR" dirty="0" err="1">
                <a:solidFill>
                  <a:schemeClr val="bg1"/>
                </a:solidFill>
              </a:rPr>
              <a:t>Javascript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파일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  <a:highlight>
                  <a:srgbClr val="808080"/>
                </a:highlight>
              </a:rPr>
              <a:t>1_initial_migration.js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-"truffle </a:t>
            </a:r>
            <a:r>
              <a:rPr lang="en-US" altLang="ko-KR" dirty="0" err="1">
                <a:solidFill>
                  <a:schemeClr val="bg1"/>
                </a:solidFill>
              </a:rPr>
              <a:t>init</a:t>
            </a:r>
            <a:r>
              <a:rPr lang="en-US" altLang="ko-KR" dirty="0">
                <a:solidFill>
                  <a:schemeClr val="bg1"/>
                </a:solidFill>
              </a:rPr>
              <a:t>"</a:t>
            </a:r>
            <a:r>
              <a:rPr lang="ko-KR" altLang="en-US" dirty="0">
                <a:solidFill>
                  <a:schemeClr val="bg1"/>
                </a:solidFill>
              </a:rPr>
              <a:t>을 호출하면 자동으로 생성되는 </a:t>
            </a:r>
            <a:r>
              <a:rPr lang="en-US" altLang="ko-KR" dirty="0" err="1">
                <a:solidFill>
                  <a:schemeClr val="bg1"/>
                </a:solidFill>
              </a:rPr>
              <a:t>Javascript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파일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  <a:highlight>
                  <a:srgbClr val="808080"/>
                </a:highlight>
              </a:rPr>
              <a:t>Test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단위 테스트를 위한 </a:t>
            </a:r>
            <a:r>
              <a:rPr lang="en-US" altLang="ko-KR" dirty="0" err="1">
                <a:solidFill>
                  <a:schemeClr val="bg1"/>
                </a:solidFill>
              </a:rPr>
              <a:t>Javascript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파일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-Smart Contract</a:t>
            </a:r>
            <a:r>
              <a:rPr lang="ko-KR" altLang="en-US" dirty="0">
                <a:solidFill>
                  <a:schemeClr val="bg1"/>
                </a:solidFill>
              </a:rPr>
              <a:t>은 배포 후 수정이 불가 하므로 테스트는 반드시 필요함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se-nanumgothic"/>
              </a:rPr>
              <a:t>truffle-config.js, truffle.js</a:t>
            </a:r>
          </a:p>
          <a:p>
            <a:r>
              <a:rPr lang="en-US" altLang="ko-KR" dirty="0">
                <a:solidFill>
                  <a:schemeClr val="bg1"/>
                </a:solidFill>
                <a:latin typeface="se-nanumgothic"/>
              </a:rPr>
              <a:t>-</a:t>
            </a:r>
            <a:r>
              <a:rPr lang="en-US" altLang="ko-KR" dirty="0">
                <a:solidFill>
                  <a:schemeClr val="bg1"/>
                </a:solidFill>
                <a:effectLst/>
                <a:latin typeface="se-nanumgothic"/>
              </a:rPr>
              <a:t>Smart Contract </a:t>
            </a:r>
            <a:r>
              <a:rPr lang="ko-KR" altLang="en-US" dirty="0">
                <a:solidFill>
                  <a:schemeClr val="bg1"/>
                </a:solidFill>
                <a:effectLst/>
                <a:latin typeface="se-nanumgothic"/>
              </a:rPr>
              <a:t>배포를 위한 네트워크 설정 파일로 두 파일 중 하나만 사용하면 됨</a:t>
            </a:r>
            <a:r>
              <a:rPr lang="en-US" altLang="ko-KR" dirty="0">
                <a:solidFill>
                  <a:schemeClr val="bg1"/>
                </a:solidFill>
                <a:effectLst/>
                <a:latin typeface="se-nanumgothic"/>
              </a:rPr>
              <a:t>. </a:t>
            </a:r>
            <a:r>
              <a:rPr lang="en-US" altLang="ko-KR" dirty="0">
                <a:solidFill>
                  <a:schemeClr val="bg1"/>
                </a:solidFill>
              </a:rPr>
              <a:t>Windows</a:t>
            </a:r>
            <a:r>
              <a:rPr lang="ko-KR" altLang="en-US" dirty="0">
                <a:solidFill>
                  <a:schemeClr val="bg1"/>
                </a:solidFill>
              </a:rPr>
              <a:t>에서는 </a:t>
            </a:r>
            <a:r>
              <a:rPr lang="en-US" altLang="ko-KR" dirty="0">
                <a:solidFill>
                  <a:schemeClr val="bg1"/>
                </a:solidFill>
              </a:rPr>
              <a:t>truffle-config.js</a:t>
            </a:r>
            <a:r>
              <a:rPr lang="ko-KR" altLang="en-US" dirty="0">
                <a:solidFill>
                  <a:schemeClr val="bg1"/>
                </a:solidFill>
              </a:rPr>
              <a:t>를 사용 권장</a:t>
            </a:r>
          </a:p>
          <a:p>
            <a:endParaRPr lang="en-US" altLang="ko-KR" dirty="0">
              <a:solidFill>
                <a:schemeClr val="bg1"/>
              </a:solidFill>
              <a:effectLst/>
              <a:latin typeface="inherit"/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755B36-1D38-4180-AF71-D6B786751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0" t="10815" r="16417" b="12889"/>
          <a:stretch/>
        </p:blipFill>
        <p:spPr>
          <a:xfrm>
            <a:off x="1041028" y="1225534"/>
            <a:ext cx="3366104" cy="2870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57E809-00EB-4418-8EFE-FE1F51BA3BA3}"/>
              </a:ext>
            </a:extLst>
          </p:cNvPr>
          <p:cNvSpPr txBox="1"/>
          <p:nvPr/>
        </p:nvSpPr>
        <p:spPr>
          <a:xfrm>
            <a:off x="625642" y="346608"/>
            <a:ext cx="8229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2. Truffle </a:t>
            </a:r>
            <a:r>
              <a:rPr lang="ko-KR" altLang="en-US" sz="4400" dirty="0">
                <a:solidFill>
                  <a:schemeClr val="bg1"/>
                </a:solidFill>
              </a:rPr>
              <a:t>초기화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E6EDC0-A289-43B5-AD35-54BA693BE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28" y="4176663"/>
            <a:ext cx="3247026" cy="241639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5CF0E-BE7B-4F86-8655-C7DC0916C2B6}"/>
              </a:ext>
            </a:extLst>
          </p:cNvPr>
          <p:cNvSpPr/>
          <p:nvPr/>
        </p:nvSpPr>
        <p:spPr>
          <a:xfrm>
            <a:off x="1041028" y="1225534"/>
            <a:ext cx="3366104" cy="336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9C68C-CCE5-4218-A9B3-24EA79D20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66301" y="-306185"/>
            <a:ext cx="1239071" cy="2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6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B6C1D-CEE1-4252-8126-6F89638A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0F53D7-6F9B-467F-95AD-0A62F3C0C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5B504-619C-4ABF-BA1C-010078826273}"/>
              </a:ext>
            </a:extLst>
          </p:cNvPr>
          <p:cNvSpPr/>
          <p:nvPr/>
        </p:nvSpPr>
        <p:spPr>
          <a:xfrm>
            <a:off x="0" y="-67378"/>
            <a:ext cx="12191999" cy="7074570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C4AEE-0C9A-4C0B-B705-FC73023F587B}"/>
              </a:ext>
            </a:extLst>
          </p:cNvPr>
          <p:cNvSpPr txBox="1"/>
          <p:nvPr/>
        </p:nvSpPr>
        <p:spPr>
          <a:xfrm>
            <a:off x="952812" y="2457075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truffle-</a:t>
            </a:r>
            <a:r>
              <a:rPr lang="en-US" altLang="ko-KR" sz="2800" b="1" dirty="0" err="1">
                <a:solidFill>
                  <a:schemeClr val="bg1"/>
                </a:solidFill>
              </a:rPr>
              <a:t>hdwallet</a:t>
            </a:r>
            <a:r>
              <a:rPr lang="en-US" altLang="ko-KR" sz="2800" b="1" dirty="0">
                <a:solidFill>
                  <a:schemeClr val="bg1"/>
                </a:solidFill>
              </a:rPr>
              <a:t>-provider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&gt;&gt;</a:t>
            </a:r>
            <a:r>
              <a:rPr lang="ko-KR" altLang="en-US" sz="2000" dirty="0">
                <a:solidFill>
                  <a:schemeClr val="bg1"/>
                </a:solidFill>
              </a:rPr>
              <a:t>스마트 계약을 구축하려면 </a:t>
            </a:r>
            <a:r>
              <a:rPr lang="en-US" altLang="ko-KR" sz="2000" dirty="0">
                <a:solidFill>
                  <a:schemeClr val="bg1"/>
                </a:solidFill>
              </a:rPr>
              <a:t>truffle</a:t>
            </a:r>
            <a:r>
              <a:rPr lang="ko-KR" altLang="en-US" sz="2000" dirty="0">
                <a:solidFill>
                  <a:schemeClr val="bg1"/>
                </a:solidFill>
              </a:rPr>
              <a:t>이 거래에 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808080"/>
                </a:highlight>
              </a:rPr>
              <a:t>서명</a:t>
            </a:r>
            <a:r>
              <a:rPr lang="ko-KR" altLang="en-US" sz="2000" dirty="0">
                <a:solidFill>
                  <a:schemeClr val="bg1"/>
                </a:solidFill>
              </a:rPr>
              <a:t>해야 하기 때문에 </a:t>
            </a:r>
            <a:r>
              <a:rPr lang="en-US" altLang="ko-KR" sz="2000" dirty="0">
                <a:solidFill>
                  <a:schemeClr val="bg1"/>
                </a:solidFill>
              </a:rPr>
              <a:t>truffle-</a:t>
            </a:r>
            <a:r>
              <a:rPr lang="en-US" altLang="ko-KR" sz="2000" dirty="0" err="1">
                <a:solidFill>
                  <a:schemeClr val="bg1"/>
                </a:solidFill>
              </a:rPr>
              <a:t>hdwallet</a:t>
            </a:r>
            <a:r>
              <a:rPr lang="en-US" altLang="ko-KR" sz="2000" dirty="0">
                <a:solidFill>
                  <a:schemeClr val="bg1"/>
                </a:solidFill>
              </a:rPr>
              <a:t>-provider</a:t>
            </a:r>
            <a:r>
              <a:rPr lang="ko-KR" altLang="en-US" sz="2000" dirty="0">
                <a:solidFill>
                  <a:schemeClr val="bg1"/>
                </a:solidFill>
              </a:rPr>
              <a:t>라는 도구가 필요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A42034-0C05-45CE-8C93-C8078B03D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5" t="49090" r="2264" b="26910"/>
          <a:stretch/>
        </p:blipFill>
        <p:spPr>
          <a:xfrm>
            <a:off x="838200" y="4496167"/>
            <a:ext cx="10274077" cy="1928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FD1B6-2E94-427E-9F80-30A80D75A4CB}"/>
              </a:ext>
            </a:extLst>
          </p:cNvPr>
          <p:cNvSpPr txBox="1"/>
          <p:nvPr/>
        </p:nvSpPr>
        <p:spPr>
          <a:xfrm>
            <a:off x="625642" y="346608"/>
            <a:ext cx="9519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3. truffle-</a:t>
            </a:r>
            <a:r>
              <a:rPr lang="en-US" altLang="ko-KR" sz="4400" dirty="0" err="1">
                <a:solidFill>
                  <a:schemeClr val="bg1"/>
                </a:solidFill>
              </a:rPr>
              <a:t>hdwallet</a:t>
            </a:r>
            <a:r>
              <a:rPr lang="en-US" altLang="ko-KR" sz="4400" dirty="0">
                <a:solidFill>
                  <a:schemeClr val="bg1"/>
                </a:solidFill>
              </a:rPr>
              <a:t>-provider</a:t>
            </a:r>
            <a:r>
              <a:rPr lang="ko-KR" altLang="en-US" sz="4400" dirty="0">
                <a:solidFill>
                  <a:schemeClr val="bg1"/>
                </a:solidFill>
              </a:rPr>
              <a:t> 설치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D954E2-F10F-4588-BC6E-43A972D6D18F}"/>
              </a:ext>
            </a:extLst>
          </p:cNvPr>
          <p:cNvSpPr/>
          <p:nvPr/>
        </p:nvSpPr>
        <p:spPr>
          <a:xfrm>
            <a:off x="952812" y="4555271"/>
            <a:ext cx="6217118" cy="459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9C9D2A-55C0-40C8-9BE0-DFDA32E70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66301" y="-306185"/>
            <a:ext cx="1239071" cy="2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8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FC941B-BC19-4CA3-9F87-9A1625848527}"/>
              </a:ext>
            </a:extLst>
          </p:cNvPr>
          <p:cNvSpPr/>
          <p:nvPr/>
        </p:nvSpPr>
        <p:spPr>
          <a:xfrm>
            <a:off x="0" y="-77003"/>
            <a:ext cx="12191999" cy="7036068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8D4E6-ED80-42BD-85C1-E75EFBD29BA9}"/>
              </a:ext>
            </a:extLst>
          </p:cNvPr>
          <p:cNvSpPr txBox="1"/>
          <p:nvPr/>
        </p:nvSpPr>
        <p:spPr>
          <a:xfrm>
            <a:off x="5417667" y="1116049"/>
            <a:ext cx="60831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Solidity Compiler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 err="1">
                <a:solidFill>
                  <a:schemeClr val="bg1"/>
                </a:solidFill>
              </a:rPr>
              <a:t>솔리디티</a:t>
            </a:r>
            <a:r>
              <a:rPr lang="ko-KR" altLang="en-US" sz="2000" dirty="0">
                <a:solidFill>
                  <a:schemeClr val="bg1"/>
                </a:solidFill>
              </a:rPr>
              <a:t> 소스 코드를 바이트코드</a:t>
            </a:r>
            <a:r>
              <a:rPr lang="en-US" altLang="ko-KR" sz="2000" dirty="0">
                <a:solidFill>
                  <a:schemeClr val="bg1"/>
                </a:solidFill>
              </a:rPr>
              <a:t>(bytecode)</a:t>
            </a:r>
            <a:r>
              <a:rPr lang="ko-KR" altLang="en-US" sz="2000" dirty="0">
                <a:solidFill>
                  <a:schemeClr val="bg1"/>
                </a:solidFill>
              </a:rPr>
              <a:t>로 </a:t>
            </a:r>
            <a:r>
              <a:rPr lang="ko-KR" altLang="en-US" sz="2000" dirty="0" err="1">
                <a:solidFill>
                  <a:schemeClr val="bg1"/>
                </a:solidFill>
              </a:rPr>
              <a:t>컴파일해야한다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"</a:t>
            </a:r>
            <a:r>
              <a:rPr lang="en-US" altLang="ko-KR" sz="2000" b="1" dirty="0">
                <a:solidFill>
                  <a:schemeClr val="bg1"/>
                </a:solidFill>
              </a:rPr>
              <a:t>truffle compile</a:t>
            </a:r>
            <a:r>
              <a:rPr lang="en-US" altLang="ko-KR" sz="2000" dirty="0">
                <a:solidFill>
                  <a:schemeClr val="bg1"/>
                </a:solidFill>
              </a:rPr>
              <a:t>" </a:t>
            </a:r>
            <a:r>
              <a:rPr lang="ko-KR" altLang="en-US" sz="2000" dirty="0">
                <a:solidFill>
                  <a:schemeClr val="bg1"/>
                </a:solidFill>
              </a:rPr>
              <a:t>명령을 통하여 컴파일을 수행하며 </a:t>
            </a:r>
            <a:r>
              <a:rPr lang="en-US" altLang="ko-KR" sz="2000" dirty="0">
                <a:solidFill>
                  <a:schemeClr val="bg1"/>
                </a:solidFill>
              </a:rPr>
              <a:t>"./build/contracts" </a:t>
            </a:r>
            <a:r>
              <a:rPr lang="ko-KR" altLang="en-US" sz="2000" dirty="0">
                <a:solidFill>
                  <a:schemeClr val="bg1"/>
                </a:solidFill>
              </a:rPr>
              <a:t>경로에 빌드 결과 파일들이 생성된다</a:t>
            </a: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DA754E-2F96-4B33-A995-121F53EEF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6" t="30223" r="42316" b="29012"/>
          <a:stretch/>
        </p:blipFill>
        <p:spPr>
          <a:xfrm>
            <a:off x="625642" y="1489320"/>
            <a:ext cx="4346765" cy="18963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C74F11-182A-4261-B65A-12D3C3E40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" t="17778" r="60926" b="9055"/>
          <a:stretch/>
        </p:blipFill>
        <p:spPr>
          <a:xfrm>
            <a:off x="6544930" y="3580340"/>
            <a:ext cx="2579819" cy="3100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D0A718-F09C-4696-AF83-81854795C6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50" t="11556" r="15167" b="22370"/>
          <a:stretch/>
        </p:blipFill>
        <p:spPr>
          <a:xfrm>
            <a:off x="513995" y="3429000"/>
            <a:ext cx="4278030" cy="3082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E31B3-9B32-4DE8-9520-EDA5C2A75E5E}"/>
              </a:ext>
            </a:extLst>
          </p:cNvPr>
          <p:cNvSpPr txBox="1"/>
          <p:nvPr/>
        </p:nvSpPr>
        <p:spPr>
          <a:xfrm>
            <a:off x="625642" y="346608"/>
            <a:ext cx="8229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4. Compile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6CBEA1-59F9-4650-8EE3-A96F95AEA799}"/>
              </a:ext>
            </a:extLst>
          </p:cNvPr>
          <p:cNvSpPr/>
          <p:nvPr/>
        </p:nvSpPr>
        <p:spPr>
          <a:xfrm>
            <a:off x="625642" y="3462468"/>
            <a:ext cx="3281518" cy="341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B235CD-1AED-4D4D-B16D-7B1089A57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66301" y="-306185"/>
            <a:ext cx="1239071" cy="2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308B21-FE74-4786-9673-2EA0907EF431}"/>
              </a:ext>
            </a:extLst>
          </p:cNvPr>
          <p:cNvSpPr/>
          <p:nvPr/>
        </p:nvSpPr>
        <p:spPr>
          <a:xfrm>
            <a:off x="0" y="-123908"/>
            <a:ext cx="12191999" cy="7198476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2CB9FA-808F-4B90-BEBF-CCB07F74B3F5}"/>
              </a:ext>
            </a:extLst>
          </p:cNvPr>
          <p:cNvSpPr/>
          <p:nvPr/>
        </p:nvSpPr>
        <p:spPr>
          <a:xfrm>
            <a:off x="847022" y="1329537"/>
            <a:ext cx="10918253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</a:rPr>
              <a:t>Migration</a:t>
            </a:r>
            <a:r>
              <a:rPr lang="ko-KR" altLang="en-US" sz="2400" dirty="0">
                <a:solidFill>
                  <a:schemeClr val="bg1"/>
                </a:solidFill>
              </a:rPr>
              <a:t>이란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</a:rPr>
              <a:t>&gt; Truffle</a:t>
            </a:r>
            <a:r>
              <a:rPr lang="ko-KR" altLang="en-US" sz="2000" dirty="0">
                <a:solidFill>
                  <a:schemeClr val="bg1"/>
                </a:solidFill>
              </a:rPr>
              <a:t>이 </a:t>
            </a:r>
            <a:r>
              <a:rPr lang="ko-KR" altLang="en-US" sz="2000" dirty="0" err="1">
                <a:solidFill>
                  <a:schemeClr val="bg1"/>
                </a:solidFill>
              </a:rPr>
              <a:t>이더리움에</a:t>
            </a:r>
            <a:r>
              <a:rPr lang="ko-KR" altLang="en-US" sz="2000" dirty="0">
                <a:solidFill>
                  <a:schemeClr val="bg1"/>
                </a:solidFill>
              </a:rPr>
              <a:t> 코드를 배포하기위해서 </a:t>
            </a:r>
            <a:r>
              <a:rPr lang="en-US" altLang="ko-KR" sz="2000" dirty="0" err="1">
                <a:solidFill>
                  <a:schemeClr val="bg1"/>
                </a:solidFill>
              </a:rPr>
              <a:t>migratio</a:t>
            </a:r>
            <a:r>
              <a:rPr lang="ko-KR" altLang="en-US" sz="2000" dirty="0">
                <a:solidFill>
                  <a:schemeClr val="bg1"/>
                </a:solidFill>
              </a:rPr>
              <a:t>이라는 </a:t>
            </a:r>
            <a:r>
              <a:rPr lang="en-US" altLang="ko-KR" sz="2000" dirty="0" err="1">
                <a:solidFill>
                  <a:schemeClr val="bg1"/>
                </a:solidFill>
              </a:rPr>
              <a:t>Javascript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파일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fontAlgn="base"/>
            <a:endParaRPr lang="en-US" altLang="ko-KR" sz="2000" dirty="0">
              <a:solidFill>
                <a:schemeClr val="bg1"/>
              </a:solidFill>
            </a:endParaRP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</a:rPr>
              <a:t>-"truffle </a:t>
            </a:r>
            <a:r>
              <a:rPr lang="en-US" altLang="ko-KR" sz="2000" dirty="0" err="1">
                <a:solidFill>
                  <a:schemeClr val="bg1"/>
                </a:solidFill>
              </a:rPr>
              <a:t>init</a:t>
            </a:r>
            <a:r>
              <a:rPr lang="en-US" altLang="ko-KR" sz="2000" dirty="0">
                <a:solidFill>
                  <a:schemeClr val="bg1"/>
                </a:solidFill>
              </a:rPr>
              <a:t>" </a:t>
            </a:r>
            <a:r>
              <a:rPr lang="ko-KR" altLang="en-US" sz="2000" dirty="0">
                <a:solidFill>
                  <a:schemeClr val="bg1"/>
                </a:solidFill>
              </a:rPr>
              <a:t>명령을 통하여 특별한 </a:t>
            </a:r>
            <a:r>
              <a:rPr lang="en-US" altLang="ko-KR" sz="2000" dirty="0">
                <a:solidFill>
                  <a:schemeClr val="bg1"/>
                </a:solidFill>
              </a:rPr>
              <a:t>Contract</a:t>
            </a:r>
            <a:r>
              <a:rPr lang="ko-KR" altLang="en-US" sz="2000" dirty="0">
                <a:solidFill>
                  <a:schemeClr val="bg1"/>
                </a:solidFill>
              </a:rPr>
              <a:t>인 </a:t>
            </a:r>
            <a:r>
              <a:rPr lang="en-US" altLang="ko-KR" sz="2000" dirty="0">
                <a:solidFill>
                  <a:schemeClr val="bg1"/>
                </a:solidFill>
              </a:rPr>
              <a:t>"</a:t>
            </a:r>
            <a:r>
              <a:rPr lang="en-US" altLang="ko-KR" sz="2000" dirty="0" err="1">
                <a:solidFill>
                  <a:schemeClr val="bg1"/>
                </a:solidFill>
              </a:rPr>
              <a:t>Migrations.sol</a:t>
            </a:r>
            <a:r>
              <a:rPr lang="en-US" altLang="ko-KR" sz="2000" dirty="0">
                <a:solidFill>
                  <a:schemeClr val="bg1"/>
                </a:solidFill>
              </a:rPr>
              <a:t>"</a:t>
            </a:r>
            <a:r>
              <a:rPr lang="ko-KR" altLang="en-US" sz="2000" dirty="0">
                <a:solidFill>
                  <a:schemeClr val="bg1"/>
                </a:solidFill>
              </a:rPr>
              <a:t>이 생성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fontAlgn="base"/>
            <a:endParaRPr lang="ko-KR" altLang="en-US" sz="2000" dirty="0">
              <a:solidFill>
                <a:schemeClr val="bg1"/>
              </a:solidFill>
            </a:endParaRP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</a:rPr>
              <a:t>-Migrations</a:t>
            </a:r>
            <a:r>
              <a:rPr lang="ko-KR" altLang="en-US" sz="2000" dirty="0">
                <a:solidFill>
                  <a:schemeClr val="bg1"/>
                </a:solidFill>
              </a:rPr>
              <a:t>는 사용자가 코드에 적용한 변경 이력을 추적하고 기록하여 동일한 코드가 두 번 이상 배포되지 않도록 한다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fontAlgn="base"/>
            <a:endParaRPr lang="ko-KR" altLang="en-US" sz="2000" b="0" i="0" dirty="0">
              <a:solidFill>
                <a:schemeClr val="bg1"/>
              </a:solidFill>
              <a:effectLst/>
              <a:ea typeface="Dot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50BCE-D1B8-4BCE-8119-BF535D194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0" t="18370" r="6000" b="56593"/>
          <a:stretch/>
        </p:blipFill>
        <p:spPr>
          <a:xfrm>
            <a:off x="4740441" y="3948218"/>
            <a:ext cx="7375625" cy="136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0D278-74AD-4E7F-A9B4-467B82B74B1A}"/>
              </a:ext>
            </a:extLst>
          </p:cNvPr>
          <p:cNvSpPr txBox="1"/>
          <p:nvPr/>
        </p:nvSpPr>
        <p:spPr>
          <a:xfrm>
            <a:off x="847022" y="4097571"/>
            <a:ext cx="67922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New Migration 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생성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./migrations/1_initial_migration.js</a:t>
            </a:r>
          </a:p>
          <a:p>
            <a:pPr fontAlgn="base"/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상호작용 대상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Contract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지정</a:t>
            </a: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2. deployer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를 인자로 하는 함수 노출하여 개발자와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Truffle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개발 엔진 간의 인터페이스 역할 수행</a:t>
            </a: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3. deployer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를 이용하여 배포 수행</a:t>
            </a:r>
          </a:p>
          <a:p>
            <a:endParaRPr lang="ko-KR" altLang="en-US" sz="2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5704F-B015-425D-8922-97EDB58671F3}"/>
              </a:ext>
            </a:extLst>
          </p:cNvPr>
          <p:cNvSpPr txBox="1"/>
          <p:nvPr/>
        </p:nvSpPr>
        <p:spPr>
          <a:xfrm>
            <a:off x="625642" y="346608"/>
            <a:ext cx="8229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5. Migration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E5E229-8AA5-4B70-9CA9-FC1A82E4A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66301" y="-306185"/>
            <a:ext cx="1239071" cy="2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4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ABD92D9-193F-4472-A852-87D5EB0F2853}"/>
              </a:ext>
            </a:extLst>
          </p:cNvPr>
          <p:cNvSpPr/>
          <p:nvPr/>
        </p:nvSpPr>
        <p:spPr>
          <a:xfrm>
            <a:off x="0" y="-123908"/>
            <a:ext cx="12191999" cy="7118591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5D94A3-C69F-4338-B59A-DDC847ED4C6E}"/>
              </a:ext>
            </a:extLst>
          </p:cNvPr>
          <p:cNvSpPr/>
          <p:nvPr/>
        </p:nvSpPr>
        <p:spPr>
          <a:xfrm>
            <a:off x="625642" y="2798989"/>
            <a:ext cx="42094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>
                <a:solidFill>
                  <a:schemeClr val="bg1"/>
                </a:solidFill>
              </a:rPr>
              <a:t>-Ethereum </a:t>
            </a:r>
            <a:r>
              <a:rPr lang="ko-KR" altLang="en-US" sz="2000" b="1" dirty="0">
                <a:solidFill>
                  <a:schemeClr val="bg1"/>
                </a:solidFill>
              </a:rPr>
              <a:t>테스트 네트워크 </a:t>
            </a:r>
            <a:r>
              <a:rPr lang="en-US" altLang="ko-KR" sz="2000" b="1" dirty="0" err="1">
                <a:solidFill>
                  <a:schemeClr val="bg1"/>
                </a:solidFill>
              </a:rPr>
              <a:t>Rinkeby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fontAlgn="base"/>
            <a:endParaRPr lang="ko-KR" altLang="en-US" sz="2000" dirty="0">
              <a:solidFill>
                <a:schemeClr val="bg1"/>
              </a:solidFill>
            </a:endParaRP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</a:rPr>
              <a:t>Ethereum </a:t>
            </a:r>
            <a:r>
              <a:rPr lang="ko-KR" altLang="en-US" sz="2000" dirty="0">
                <a:solidFill>
                  <a:schemeClr val="bg1"/>
                </a:solidFill>
              </a:rPr>
              <a:t>메인 넷에 </a:t>
            </a:r>
            <a:r>
              <a:rPr lang="en-US" altLang="ko-KR" sz="2000" dirty="0">
                <a:solidFill>
                  <a:schemeClr val="bg1"/>
                </a:solidFill>
              </a:rPr>
              <a:t>Contract</a:t>
            </a:r>
            <a:r>
              <a:rPr lang="ko-KR" altLang="en-US" sz="2000" dirty="0">
                <a:solidFill>
                  <a:schemeClr val="bg1"/>
                </a:solidFill>
              </a:rPr>
              <a:t>를 일단 배포 하면 절대 변경이 불가하므로  배포 전에 무료로 테스트를 할 수 있는 </a:t>
            </a:r>
            <a:r>
              <a:rPr lang="en-US" altLang="ko-KR" sz="2000" dirty="0" err="1">
                <a:solidFill>
                  <a:schemeClr val="bg1"/>
                </a:solidFill>
              </a:rPr>
              <a:t>rinkeby</a:t>
            </a:r>
            <a:r>
              <a:rPr lang="ko-KR" altLang="en-US" sz="2000" dirty="0">
                <a:solidFill>
                  <a:schemeClr val="bg1"/>
                </a:solidFill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</a:rPr>
              <a:t>test</a:t>
            </a:r>
            <a:r>
              <a:rPr lang="ko-KR" altLang="en-US" sz="2000" dirty="0">
                <a:solidFill>
                  <a:schemeClr val="bg1"/>
                </a:solidFill>
              </a:rPr>
              <a:t>한다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5611E8-03B0-4228-B04F-E507BEE15F4A}"/>
              </a:ext>
            </a:extLst>
          </p:cNvPr>
          <p:cNvSpPr/>
          <p:nvPr/>
        </p:nvSpPr>
        <p:spPr>
          <a:xfrm>
            <a:off x="5181599" y="1916370"/>
            <a:ext cx="68178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highlight>
                  <a:srgbClr val="808080"/>
                </a:highlight>
              </a:rPr>
              <a:t>truffle.js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업데이트 </a:t>
            </a:r>
            <a:endParaRPr lang="en-US" altLang="ko-KR" b="1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fontAlgn="base"/>
            <a:endParaRPr lang="en-US" altLang="ko-KR" dirty="0">
              <a:solidFill>
                <a:schemeClr val="bg1"/>
              </a:solidFill>
              <a:ea typeface="Dotum" panose="020B0600000101010101" pitchFamily="50" charset="-127"/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  <a:ea typeface="Dotum" panose="020B0600000101010101" pitchFamily="50" charset="-127"/>
              </a:rPr>
              <a:t>1. Truffle's HD Wallet Provider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패키지 로딩</a:t>
            </a:r>
            <a:endParaRPr lang="en-US" altLang="ko-KR" b="1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fontAlgn="base"/>
            <a:r>
              <a:rPr lang="en-US" altLang="ko-KR" b="1" dirty="0">
                <a:solidFill>
                  <a:schemeClr val="bg1"/>
                </a:solidFill>
              </a:rPr>
              <a:t>-var </a:t>
            </a:r>
            <a:r>
              <a:rPr lang="en-US" altLang="ko-KR" b="1" dirty="0" err="1">
                <a:solidFill>
                  <a:schemeClr val="bg1"/>
                </a:solidFill>
              </a:rPr>
              <a:t>HDWalletProvider</a:t>
            </a:r>
            <a:r>
              <a:rPr lang="en-US" altLang="ko-KR" b="1" dirty="0">
                <a:solidFill>
                  <a:schemeClr val="bg1"/>
                </a:solidFill>
              </a:rPr>
              <a:t> = require("truffle-</a:t>
            </a:r>
            <a:r>
              <a:rPr lang="en-US" altLang="ko-KR" b="1" dirty="0" err="1">
                <a:solidFill>
                  <a:schemeClr val="bg1"/>
                </a:solidFill>
              </a:rPr>
              <a:t>hdwallet</a:t>
            </a:r>
            <a:r>
              <a:rPr lang="en-US" altLang="ko-KR" b="1" dirty="0">
                <a:solidFill>
                  <a:schemeClr val="bg1"/>
                </a:solidFill>
              </a:rPr>
              <a:t>- provider");</a:t>
            </a:r>
          </a:p>
          <a:p>
            <a:pPr fontAlgn="base"/>
            <a:endParaRPr lang="en-US" altLang="ko-KR" b="1" dirty="0">
              <a:solidFill>
                <a:schemeClr val="bg1"/>
              </a:solidFill>
            </a:endParaRPr>
          </a:p>
          <a:p>
            <a:pPr fontAlgn="base"/>
            <a:r>
              <a:rPr lang="en-US" altLang="ko-KR" b="1" dirty="0">
                <a:solidFill>
                  <a:schemeClr val="bg1"/>
                </a:solidFill>
                <a:highlight>
                  <a:srgbClr val="808080"/>
                </a:highlight>
                <a:ea typeface="Dotum" panose="020B0600000101010101" pitchFamily="50" charset="-127"/>
              </a:rPr>
              <a:t>2.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808080"/>
                </a:highlight>
              </a:rPr>
              <a:t>mnemonic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지정</a:t>
            </a:r>
            <a:endParaRPr lang="en-US" altLang="ko-KR" b="1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-var mnemonic = "onions carrots beans ...";</a:t>
            </a:r>
          </a:p>
          <a:p>
            <a:pPr fontAlgn="base"/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mnemonic </a:t>
            </a:r>
            <a:r>
              <a:rPr lang="ko-KR" altLang="en-US" dirty="0">
                <a:solidFill>
                  <a:schemeClr val="bg1"/>
                </a:solidFill>
              </a:rPr>
              <a:t>또는 </a:t>
            </a:r>
            <a:r>
              <a:rPr lang="en-US" altLang="ko-KR" dirty="0">
                <a:solidFill>
                  <a:schemeClr val="bg1"/>
                </a:solidFill>
              </a:rPr>
              <a:t>private key</a:t>
            </a:r>
            <a:r>
              <a:rPr lang="ko-KR" altLang="en-US" dirty="0">
                <a:solidFill>
                  <a:schemeClr val="bg1"/>
                </a:solidFill>
              </a:rPr>
              <a:t>는 실수로 </a:t>
            </a:r>
            <a:r>
              <a:rPr lang="en-US" altLang="ko-KR" dirty="0">
                <a:solidFill>
                  <a:schemeClr val="bg1"/>
                </a:solidFill>
              </a:rPr>
              <a:t>GitHub</a:t>
            </a:r>
            <a:r>
              <a:rPr lang="ko-KR" altLang="en-US" dirty="0">
                <a:solidFill>
                  <a:schemeClr val="bg1"/>
                </a:solidFill>
              </a:rPr>
              <a:t>로 푸시되어 공개될 수 있으므로 구성 파일에 저장하지 않음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endParaRPr lang="en-US" altLang="ko-KR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별도의 파일에 저장하여 두고 설정 파일에서 </a:t>
            </a:r>
            <a:r>
              <a:rPr lang="ko-KR" altLang="en-US" dirty="0" err="1">
                <a:solidFill>
                  <a:schemeClr val="bg1"/>
                </a:solidFill>
              </a:rPr>
              <a:t>로딩하는</a:t>
            </a:r>
            <a:r>
              <a:rPr lang="ko-KR" altLang="en-US" dirty="0">
                <a:solidFill>
                  <a:schemeClr val="bg1"/>
                </a:solidFill>
              </a:rPr>
              <a:t> 한 후 해당 파일을 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en-US" altLang="ko-KR" dirty="0" err="1">
                <a:solidFill>
                  <a:schemeClr val="bg1"/>
                </a:solidFill>
              </a:rPr>
              <a:t>gitignore</a:t>
            </a:r>
            <a:r>
              <a:rPr lang="ko-KR" altLang="en-US" dirty="0">
                <a:solidFill>
                  <a:schemeClr val="bg1"/>
                </a:solidFill>
              </a:rPr>
              <a:t>에 추가</a:t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  <a:p>
            <a:pPr fontAlgn="base"/>
            <a:endParaRPr lang="ko-KR" altLang="en-US" dirty="0">
              <a:solidFill>
                <a:schemeClr val="bg1"/>
              </a:solidFill>
              <a:ea typeface="Dotum" panose="020B0600000101010101" pitchFamily="50" charset="-127"/>
            </a:endParaRPr>
          </a:p>
          <a:p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7CBD7-5A6E-45E7-B613-2A3441B2079A}"/>
              </a:ext>
            </a:extLst>
          </p:cNvPr>
          <p:cNvSpPr txBox="1"/>
          <p:nvPr/>
        </p:nvSpPr>
        <p:spPr>
          <a:xfrm>
            <a:off x="625642" y="346608"/>
            <a:ext cx="8229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6. </a:t>
            </a:r>
            <a:r>
              <a:rPr lang="en-US" altLang="ko-KR" sz="4400" dirty="0" err="1">
                <a:solidFill>
                  <a:schemeClr val="bg1"/>
                </a:solidFill>
              </a:rPr>
              <a:t>Rinkeby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E5BE2A-7695-43A2-81FA-B6B7BA1BF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66301" y="-306185"/>
            <a:ext cx="1239071" cy="2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2E94AB9-0247-40A6-AE06-24C2344E0FD6}"/>
              </a:ext>
            </a:extLst>
          </p:cNvPr>
          <p:cNvSpPr/>
          <p:nvPr/>
        </p:nvSpPr>
        <p:spPr>
          <a:xfrm>
            <a:off x="0" y="-123908"/>
            <a:ext cx="12191999" cy="7073348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BE83C8-B881-440C-BE64-740EF75F443B}"/>
              </a:ext>
            </a:extLst>
          </p:cNvPr>
          <p:cNvSpPr/>
          <p:nvPr/>
        </p:nvSpPr>
        <p:spPr>
          <a:xfrm>
            <a:off x="722965" y="1364294"/>
            <a:ext cx="104327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Migrations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-migration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을 위하여 많은 것을 </a:t>
            </a:r>
            <a:r>
              <a:rPr lang="ko-KR" altLang="en-US" sz="2000" dirty="0" err="1">
                <a:solidFill>
                  <a:schemeClr val="bg1"/>
                </a:solidFill>
                <a:latin typeface="+mj-lt"/>
              </a:rPr>
              <a:t>해야할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 것 같으나 실제로는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Truffle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Smart Contract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상태를 수정하는 방법을 알려주는 </a:t>
            </a:r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파일일 뿐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fontAlgn="base"/>
            <a:endParaRPr lang="en-US" altLang="ko-KR" sz="2000" dirty="0">
              <a:solidFill>
                <a:schemeClr val="bg1"/>
              </a:solidFill>
              <a:latin typeface="+mj-lt"/>
              <a:ea typeface="Dotum" panose="020B0600000101010101" pitchFamily="50" charset="-127"/>
            </a:endParaRP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-migration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은 단지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smart contract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를 배치할 것이다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fontAlgn="base"/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Migrtion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으로 새로운 버전의 코드를 배포하여 기능을 추가하거나 버그를 수정할 수 있다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fontAlgn="base"/>
            <a:endParaRPr lang="en-US" altLang="ko-KR" sz="2000" dirty="0">
              <a:solidFill>
                <a:schemeClr val="bg1"/>
              </a:solidFill>
              <a:latin typeface="+mj-lt"/>
              <a:ea typeface="Dotum" panose="020B0600000101010101" pitchFamily="50" charset="-127"/>
            </a:endParaRPr>
          </a:p>
          <a:p>
            <a:pPr fontAlgn="base"/>
            <a:r>
              <a:rPr lang="en-US" altLang="ko-KR" sz="2800" b="1" i="0" dirty="0" err="1">
                <a:solidFill>
                  <a:schemeClr val="bg1"/>
                </a:solidFill>
                <a:effectLst/>
                <a:latin typeface="+mj-lt"/>
                <a:ea typeface="Dotum" panose="020B0600000101010101" pitchFamily="50" charset="-127"/>
              </a:rPr>
              <a:t>Rinkeby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Dotum" panose="020B0600000101010101" pitchFamily="50" charset="-127"/>
              </a:rPr>
              <a:t>로 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ea typeface="Dotum" panose="020B0600000101010101" pitchFamily="50" charset="-127"/>
              </a:rPr>
              <a:t>test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Dotum" panose="020B0600000101010101" pitchFamily="50" charset="-127"/>
              </a:rPr>
              <a:t>후 </a:t>
            </a:r>
            <a:r>
              <a:rPr lang="en-US" altLang="ko-KR" sz="2800" b="1" dirty="0" err="1">
                <a:solidFill>
                  <a:schemeClr val="bg1"/>
                </a:solidFill>
                <a:latin typeface="+mj-lt"/>
                <a:ea typeface="Dotum" panose="020B0600000101010101" pitchFamily="50" charset="-127"/>
              </a:rPr>
              <a:t>Mainnet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Dotum" panose="020B0600000101010101" pitchFamily="50" charset="-127"/>
              </a:rPr>
              <a:t>에 배포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ea typeface="Dotum" panose="020B0600000101010101" pitchFamily="50" charset="-127"/>
              </a:rPr>
              <a:t>!</a:t>
            </a:r>
            <a:endParaRPr lang="en-US" altLang="ko-KR" sz="2800" b="1" i="0" dirty="0">
              <a:solidFill>
                <a:schemeClr val="bg1"/>
              </a:solidFill>
              <a:effectLst/>
              <a:latin typeface="+mj-lt"/>
              <a:ea typeface="Dotum" panose="020B0600000101010101" pitchFamily="50" charset="-127"/>
            </a:endParaRPr>
          </a:p>
          <a:p>
            <a:pPr fontAlgn="base"/>
            <a:r>
              <a:rPr lang="en-US" altLang="ko-KR" sz="2000" dirty="0">
                <a:solidFill>
                  <a:schemeClr val="bg1"/>
                </a:solidFill>
                <a:latin typeface="+mj-lt"/>
                <a:ea typeface="Dotum" panose="020B0600000101010101" pitchFamily="50" charset="-127"/>
              </a:rPr>
              <a:t>-</a:t>
            </a:r>
            <a:r>
              <a:rPr lang="en-US" altLang="ko-KR" sz="2000" dirty="0" err="1">
                <a:solidFill>
                  <a:schemeClr val="bg1"/>
                </a:solidFill>
                <a:latin typeface="+mj-lt"/>
                <a:ea typeface="Dotum" panose="020B0600000101010101" pitchFamily="50" charset="-127"/>
              </a:rPr>
              <a:t>Mainnet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Dotum" panose="020B0600000101010101" pitchFamily="50" charset="-127"/>
              </a:rPr>
              <a:t>에 배포하기 전에 충분한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Dotum" panose="020B0600000101010101" pitchFamily="50" charset="-127"/>
              </a:rPr>
              <a:t>ether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Dotum" panose="020B0600000101010101" pitchFamily="50" charset="-127"/>
              </a:rPr>
              <a:t>가 있는지 확인 필요</a:t>
            </a:r>
            <a:endParaRPr lang="ko-KR" altLang="en-US" sz="2000" b="0" i="0" dirty="0">
              <a:solidFill>
                <a:schemeClr val="bg1"/>
              </a:solidFill>
              <a:effectLst/>
              <a:latin typeface="+mj-lt"/>
              <a:ea typeface="Dotum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0FA426-B756-4EA7-8421-40D1DF10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9" t="39229" r="20667" b="48741"/>
          <a:stretch/>
        </p:blipFill>
        <p:spPr>
          <a:xfrm>
            <a:off x="848093" y="4780614"/>
            <a:ext cx="7641389" cy="7651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4E73BA-D8F9-4418-877F-0CAF874EB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4" t="51407" r="25833" b="36563"/>
          <a:stretch/>
        </p:blipFill>
        <p:spPr>
          <a:xfrm>
            <a:off x="848093" y="5605638"/>
            <a:ext cx="7019525" cy="765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6953AB-18E1-4F7E-A11C-33FF71B7FF01}"/>
              </a:ext>
            </a:extLst>
          </p:cNvPr>
          <p:cNvSpPr txBox="1"/>
          <p:nvPr/>
        </p:nvSpPr>
        <p:spPr>
          <a:xfrm>
            <a:off x="625642" y="346608"/>
            <a:ext cx="8229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6. </a:t>
            </a:r>
            <a:r>
              <a:rPr lang="en-US" altLang="ko-KR" sz="4400" dirty="0" err="1">
                <a:solidFill>
                  <a:schemeClr val="bg1"/>
                </a:solidFill>
              </a:rPr>
              <a:t>Rinkeby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77B732-124F-4735-AE7E-728D16E82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66301" y="-306185"/>
            <a:ext cx="1239071" cy="2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7F58610-A3FF-430A-8114-5528AC3E67CC}"/>
              </a:ext>
            </a:extLst>
          </p:cNvPr>
          <p:cNvSpPr/>
          <p:nvPr/>
        </p:nvSpPr>
        <p:spPr>
          <a:xfrm>
            <a:off x="0" y="-123908"/>
            <a:ext cx="12191999" cy="6981908"/>
          </a:xfrm>
          <a:prstGeom prst="rect">
            <a:avLst/>
          </a:prstGeom>
          <a:solidFill>
            <a:srgbClr val="1A1C22"/>
          </a:solidFill>
          <a:ln>
            <a:solidFill>
              <a:srgbClr val="1A1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D31216-F1A7-4B7A-9954-4165309B4FFE}"/>
              </a:ext>
            </a:extLst>
          </p:cNvPr>
          <p:cNvSpPr/>
          <p:nvPr/>
        </p:nvSpPr>
        <p:spPr>
          <a:xfrm>
            <a:off x="911190" y="2158055"/>
            <a:ext cx="82295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Loom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메인 넷에서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사용자들은 모든 거래에 대해 가스 요금을 지불해야 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 -loom</a:t>
            </a:r>
            <a:r>
              <a:rPr lang="ko-KR" altLang="en-US" sz="2000" dirty="0">
                <a:solidFill>
                  <a:schemeClr val="bg1"/>
                </a:solidFill>
              </a:rPr>
              <a:t>에서는 사용자들이 훨씬 더 빠르고 가스가 없는 거래를 할 수 있기 때문에 게임과 다른 </a:t>
            </a:r>
            <a:r>
              <a:rPr lang="ko-KR" altLang="en-US" sz="2000" dirty="0" err="1">
                <a:solidFill>
                  <a:schemeClr val="bg1"/>
                </a:solidFill>
              </a:rPr>
              <a:t>비금융</a:t>
            </a:r>
            <a:r>
              <a:rPr lang="ko-KR" altLang="en-US" sz="2000" dirty="0">
                <a:solidFill>
                  <a:schemeClr val="bg1"/>
                </a:solidFill>
              </a:rPr>
              <a:t> 애플리케이션에 훨씬 더 적합하다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DE2601-960C-4704-A6DA-D60A2609A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1" t="23851" r="28249" b="67556"/>
          <a:stretch/>
        </p:blipFill>
        <p:spPr>
          <a:xfrm>
            <a:off x="978568" y="4602519"/>
            <a:ext cx="6187440" cy="589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336640-0D08-4007-B3F1-E73655823B7C}"/>
              </a:ext>
            </a:extLst>
          </p:cNvPr>
          <p:cNvSpPr txBox="1"/>
          <p:nvPr/>
        </p:nvSpPr>
        <p:spPr>
          <a:xfrm>
            <a:off x="625642" y="346608"/>
            <a:ext cx="8229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7. Loom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</a:rPr>
              <a:t>mainnet</a:t>
            </a:r>
            <a:r>
              <a:rPr lang="en-US" altLang="ko-KR" sz="4400" dirty="0">
                <a:solidFill>
                  <a:schemeClr val="bg1"/>
                </a:solidFill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</a:rPr>
              <a:t>basechain</a:t>
            </a:r>
            <a:r>
              <a:rPr lang="en-US" altLang="ko-KR" sz="4400" dirty="0">
                <a:solidFill>
                  <a:schemeClr val="bg1"/>
                </a:solidFill>
              </a:rPr>
              <a:t>)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7F0E11-F426-47B6-999C-3C7E61545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66301" y="-306185"/>
            <a:ext cx="1239071" cy="20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8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648</Words>
  <Application>Microsoft Office PowerPoint</Application>
  <PresentationFormat>와이드스크린</PresentationFormat>
  <Paragraphs>113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inherit</vt:lpstr>
      <vt:lpstr>se-nanumgothic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현정 이</dc:creator>
  <cp:lastModifiedBy>현정 이</cp:lastModifiedBy>
  <cp:revision>31</cp:revision>
  <dcterms:created xsi:type="dcterms:W3CDTF">2020-10-09T14:52:00Z</dcterms:created>
  <dcterms:modified xsi:type="dcterms:W3CDTF">2020-10-10T03:43:58Z</dcterms:modified>
</cp:coreProperties>
</file>